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notesMasterIdLst>
    <p:notesMasterId r:id="rId34"/>
  </p:notesMasterIdLst>
  <p:handoutMasterIdLst>
    <p:handoutMasterId r:id="rId35"/>
  </p:handoutMasterIdLst>
  <p:sldIdLst>
    <p:sldId id="278" r:id="rId2"/>
    <p:sldId id="262" r:id="rId3"/>
    <p:sldId id="261" r:id="rId4"/>
    <p:sldId id="260" r:id="rId5"/>
    <p:sldId id="259" r:id="rId6"/>
    <p:sldId id="258" r:id="rId7"/>
    <p:sldId id="277" r:id="rId8"/>
    <p:sldId id="263" r:id="rId9"/>
    <p:sldId id="265" r:id="rId10"/>
    <p:sldId id="276" r:id="rId11"/>
    <p:sldId id="275" r:id="rId12"/>
    <p:sldId id="279" r:id="rId13"/>
    <p:sldId id="264" r:id="rId14"/>
    <p:sldId id="257" r:id="rId15"/>
    <p:sldId id="266" r:id="rId16"/>
    <p:sldId id="268" r:id="rId17"/>
    <p:sldId id="280" r:id="rId18"/>
    <p:sldId id="267" r:id="rId19"/>
    <p:sldId id="281" r:id="rId20"/>
    <p:sldId id="271" r:id="rId21"/>
    <p:sldId id="272" r:id="rId22"/>
    <p:sldId id="273" r:id="rId23"/>
    <p:sldId id="282" r:id="rId24"/>
    <p:sldId id="274" r:id="rId25"/>
    <p:sldId id="283" r:id="rId26"/>
    <p:sldId id="284" r:id="rId27"/>
    <p:sldId id="289" r:id="rId28"/>
    <p:sldId id="290" r:id="rId29"/>
    <p:sldId id="286" r:id="rId30"/>
    <p:sldId id="287" r:id="rId31"/>
    <p:sldId id="292" r:id="rId32"/>
    <p:sldId id="293" r:id="rId33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A5E1F59-EAE7-46B3-8D90-ED5F40A28A60}">
          <p14:sldIdLst>
            <p14:sldId id="278"/>
            <p14:sldId id="262"/>
            <p14:sldId id="261"/>
            <p14:sldId id="260"/>
            <p14:sldId id="259"/>
            <p14:sldId id="258"/>
            <p14:sldId id="277"/>
            <p14:sldId id="263"/>
            <p14:sldId id="265"/>
            <p14:sldId id="276"/>
            <p14:sldId id="275"/>
            <p14:sldId id="279"/>
            <p14:sldId id="264"/>
            <p14:sldId id="257"/>
            <p14:sldId id="266"/>
            <p14:sldId id="268"/>
            <p14:sldId id="280"/>
          </p14:sldIdLst>
        </p14:section>
        <p14:section name="Раздел без заголовка" id="{8855FB36-5769-41BF-BA60-BD8F1CAB2FB3}">
          <p14:sldIdLst>
            <p14:sldId id="267"/>
            <p14:sldId id="281"/>
            <p14:sldId id="271"/>
            <p14:sldId id="272"/>
          </p14:sldIdLst>
        </p14:section>
        <p14:section name="Раздел без заголовка" id="{A15FB203-3E14-4ABE-911E-4033F99986B0}">
          <p14:sldIdLst>
            <p14:sldId id="273"/>
            <p14:sldId id="282"/>
            <p14:sldId id="274"/>
            <p14:sldId id="283"/>
            <p14:sldId id="284"/>
            <p14:sldId id="289"/>
            <p14:sldId id="290"/>
            <p14:sldId id="286"/>
            <p14:sldId id="287"/>
            <p14:sldId id="292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eb Slusarenko" initials="GS" lastIdx="0" clrIdx="0">
    <p:extLst>
      <p:ext uri="{19B8F6BF-5375-455C-9EA6-DF929625EA0E}">
        <p15:presenceInfo xmlns:p15="http://schemas.microsoft.com/office/powerpoint/2012/main" userId="5c11a070e61d4be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707" autoAdjust="0"/>
  </p:normalViewPr>
  <p:slideViewPr>
    <p:cSldViewPr snapToGrid="0">
      <p:cViewPr varScale="1">
        <p:scale>
          <a:sx n="87" d="100"/>
          <a:sy n="87" d="100"/>
        </p:scale>
        <p:origin x="67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23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AAB59-5163-468E-9DA1-D21C77D32A98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BCA6F-E4D9-4552-B76A-73603A216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136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9CBBE-53B0-4E69-BD55-466322C3555F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9BC25-7498-44A3-BC82-6BFDF32DF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130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9BC25-7498-44A3-BC82-6BFDF32DFED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64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C2F7-2452-46BE-BFAA-B15D768FD048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9ED1262-E18F-4669-87D5-C9726BDCA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04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C2F7-2452-46BE-BFAA-B15D768FD048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9ED1262-E18F-4669-87D5-C9726BDCA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55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C2F7-2452-46BE-BFAA-B15D768FD048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9ED1262-E18F-4669-87D5-C9726BDCAEC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7848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C2F7-2452-46BE-BFAA-B15D768FD048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ED1262-E18F-4669-87D5-C9726BDCA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133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C2F7-2452-46BE-BFAA-B15D768FD048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ED1262-E18F-4669-87D5-C9726BDCAEC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1493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C2F7-2452-46BE-BFAA-B15D768FD048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ED1262-E18F-4669-87D5-C9726BDCA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321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C2F7-2452-46BE-BFAA-B15D768FD048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1262-E18F-4669-87D5-C9726BDCA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097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C2F7-2452-46BE-BFAA-B15D768FD048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1262-E18F-4669-87D5-C9726BDCA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39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C2F7-2452-46BE-BFAA-B15D768FD048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1262-E18F-4669-87D5-C9726BDCA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07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C2F7-2452-46BE-BFAA-B15D768FD048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9ED1262-E18F-4669-87D5-C9726BDCA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45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C2F7-2452-46BE-BFAA-B15D768FD048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9ED1262-E18F-4669-87D5-C9726BDCA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93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C2F7-2452-46BE-BFAA-B15D768FD048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9ED1262-E18F-4669-87D5-C9726BDCA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4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C2F7-2452-46BE-BFAA-B15D768FD048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1262-E18F-4669-87D5-C9726BDCA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7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C2F7-2452-46BE-BFAA-B15D768FD048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1262-E18F-4669-87D5-C9726BDCA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20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C2F7-2452-46BE-BFAA-B15D768FD048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1262-E18F-4669-87D5-C9726BDCA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25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C2F7-2452-46BE-BFAA-B15D768FD048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ED1262-E18F-4669-87D5-C9726BDCA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01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EC2F7-2452-46BE-BFAA-B15D768FD048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9ED1262-E18F-4669-87D5-C9726BDCA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00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C3CDE52EC845621ACF3C31CCBAB61D041C3393FF9F39A8A99D86A91BD12DCBD8B6583BCA1EBB53CEI1DFF" TargetMode="External"/><Relationship Id="rId2" Type="http://schemas.openxmlformats.org/officeDocument/2006/relationships/hyperlink" Target="http://www.msk.mosreg.ru/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1609D82A7FA839A12BE1E16C99FC953BDE88F666DF2037FAEF6938B32C12C73744353FCDDA53pEI" TargetMode="External"/><Relationship Id="rId2" Type="http://schemas.openxmlformats.org/officeDocument/2006/relationships/hyperlink" Target="http://www.msk.mosreg.ru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k.mosreg.ru/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0"/>
            <a:ext cx="10591800" cy="13049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Необходимые документы для получения разрешения на строительство: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304924"/>
            <a:ext cx="11582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050" dirty="0" smtClean="0"/>
              <a:t>Заявление </a:t>
            </a:r>
            <a:r>
              <a:rPr lang="ru-RU" sz="1050" dirty="0"/>
              <a:t>о выдаче разрешения на строительство (заполняется и подписывается законным представителем застройщика либо уполномоченным представителем по доверенности, имеющим полномочия на подписание всех документов, касающихся получения разрешения на строительство/реконструкцию объекта капитального строительства –оригинал в 1 экземпляре) (скачать на сайте </a:t>
            </a:r>
            <a:r>
              <a:rPr lang="en-US" sz="1050" u="sng" dirty="0">
                <a:hlinkClick r:id="rId2"/>
              </a:rPr>
              <a:t>www</a:t>
            </a:r>
            <a:r>
              <a:rPr lang="ru-RU" sz="1050" u="sng" dirty="0">
                <a:hlinkClick r:id="rId2"/>
              </a:rPr>
              <a:t>.</a:t>
            </a:r>
            <a:r>
              <a:rPr lang="en-US" sz="1050" u="sng" dirty="0" err="1">
                <a:hlinkClick r:id="rId2"/>
              </a:rPr>
              <a:t>msk</a:t>
            </a:r>
            <a:r>
              <a:rPr lang="ru-RU" sz="1050" u="sng" dirty="0">
                <a:hlinkClick r:id="rId2"/>
              </a:rPr>
              <a:t>.</a:t>
            </a:r>
            <a:r>
              <a:rPr lang="en-US" sz="1050" u="sng" dirty="0" err="1">
                <a:hlinkClick r:id="rId2"/>
              </a:rPr>
              <a:t>mosreg</a:t>
            </a:r>
            <a:r>
              <a:rPr lang="ru-RU" sz="1050" u="sng" dirty="0">
                <a:hlinkClick r:id="rId2"/>
              </a:rPr>
              <a:t>.</a:t>
            </a:r>
            <a:r>
              <a:rPr lang="en-US" sz="1050" u="sng" dirty="0" err="1">
                <a:hlinkClick r:id="rId2"/>
              </a:rPr>
              <a:t>ru</a:t>
            </a:r>
            <a:r>
              <a:rPr lang="ru-RU" sz="1050" dirty="0"/>
              <a:t> в </a:t>
            </a:r>
            <a:r>
              <a:rPr lang="ru-RU" sz="1050" dirty="0" smtClean="0"/>
              <a:t>разделе «</a:t>
            </a:r>
            <a:r>
              <a:rPr lang="ru-RU" sz="1050" dirty="0"/>
              <a:t>Документы» - раздел «Государственные услуги»-«Заявление о выдаче (продлении) разрешения на строительство»);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050" dirty="0"/>
              <a:t>Документ, удостоверяющий личность заявителя;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050" dirty="0"/>
              <a:t>Документы, подтверждающие полномочия заявителя (в том числе курьера) действовать от имени застройщика (в случае, если заявитель не является застройщиком). А именно,</a:t>
            </a:r>
            <a:r>
              <a:rPr lang="ru-RU" sz="1050" b="1" dirty="0"/>
              <a:t> право подачи и получения документов, право подписи и заверения документов</a:t>
            </a:r>
            <a:r>
              <a:rPr lang="ru-RU" sz="1050" dirty="0"/>
              <a:t>, касающихся получения разрешения на строительство/реконструкцию объекта – оригинал либо надлежащим образом заверенная копия (с печатью и подписью застройщика, либо заверенная нотариусом);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050" dirty="0"/>
              <a:t>Материалы, содержащиеся в проектной документации (оригиналы, либо сшитые и заверенные печатью и подписью копии</a:t>
            </a:r>
            <a:r>
              <a:rPr lang="ru-RU" sz="1050" dirty="0" smtClean="0"/>
              <a:t>). </a:t>
            </a:r>
            <a:r>
              <a:rPr lang="ru-RU" sz="1050" b="1" u="sng" dirty="0" smtClean="0"/>
              <a:t>Подготовленные в соответствии с Постановлением Правительства РФ №87 от 16 февраля 2008 г.:</a:t>
            </a:r>
            <a:endParaRPr lang="ru-RU" sz="1050" b="1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050" dirty="0"/>
              <a:t>пояснительная записка;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050" dirty="0"/>
              <a:t>схема планировочной организации земельного участка, </a:t>
            </a:r>
            <a:r>
              <a:rPr lang="ru-RU" sz="1050" dirty="0" smtClean="0"/>
              <a:t>выполненная в </a:t>
            </a:r>
            <a:r>
              <a:rPr lang="ru-RU" sz="1050" dirty="0"/>
              <a:t>соответствии с градостроительным планом земельного участка, с обозначением места размещения </a:t>
            </a:r>
            <a:r>
              <a:rPr lang="ru-RU" sz="1050" dirty="0" smtClean="0"/>
              <a:t>объекта капитального </a:t>
            </a:r>
            <a:r>
              <a:rPr lang="ru-RU" sz="1050" dirty="0"/>
              <a:t>строительства, подъездов и проходов к нему, границ зон действия публичных сервитутов, объектов археологического наследия;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050" dirty="0"/>
              <a:t>схема планировочной организации земельного участка, подтверждающая расположение линейного объекта в пределах красных линий, утвержденных в составе документации по планировке территории применительно к линейным объектам;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050" dirty="0"/>
              <a:t>схемы, отображающие архитектурные решения;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050" dirty="0"/>
              <a:t>сведения об инженерном оборудовании, сводный план сетей инженерно-технического обеспечения с обозначением мест подключения проектируемого объекта капитального строительства к сетям инженерно-технического обеспечения;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050" dirty="0"/>
              <a:t>проект организации строительства объекта капитального строительства;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050" dirty="0"/>
              <a:t>проект организации работ по сносу или демонтажу объектов капитального строительства, их частей;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050" dirty="0"/>
              <a:t>Положительное заключение экспертизы проектной документации, если такая проектная документация подлежит экспертизе в соответствии со статьей 49 Градостроительного кодекса РФ. Положительное заключение государственной экспертизы проектной документации в случаях, предусмотренных частью 3.4 статьи 49 Градостроительного кодекса РФ. Положительное заключение государственной экологической экспертизы проектной документации в случаях, предусмотренных частью 6 статьи 49 Градостроительного кодекса РФ (оригиналы либо заверенные печатью и подписью копии);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050" dirty="0"/>
              <a:t>Согласие всех правообладателей объекта капитального строительства в случае реконструкции такого объекта, за исключением предусмотренных в </a:t>
            </a:r>
            <a:r>
              <a:rPr lang="ru-RU" sz="1050" dirty="0">
                <a:hlinkClick r:id="rId3"/>
              </a:rPr>
              <a:t>пункте 6.2 части 7 статьи </a:t>
            </a:r>
            <a:r>
              <a:rPr lang="ru-RU" sz="1050" dirty="0"/>
              <a:t>51 Градостроительного кодекса Российской Федерации в случае реконструкции многоквартирного дома (оригинал, либо заверенная надлежащим образом копия);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050" dirty="0"/>
              <a:t>Правоустанавливающие документы на земельный участок (в случае если документы выданы застройщику до 01.01.2015, они представляются в оригинале для заверения соответствующих копий сотрудником, осуществляющим прием документов, либо представляются в копиях, заверенных нотариально).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050" dirty="0"/>
              <a:t>Градостроительный план земельного участка или в случае строительства, реконструкции линейного объекта проект планировки территории и проект межевания территории(в случае если документы выданы застройщику до 01.01.2015, они представляются в оригинале для заверения соответствующих копий сотрудником, осуществляющим прием документов, либо представляются в копиях, заверенных нотариально).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050" dirty="0"/>
              <a:t>Разрешение на отклонение от предельных параметров разрешенного строительства, реконструкции (в случае, если застройщику было предоставлено такое разрешение в соответствии со статьей 40 Градостроительного Кодекса РФ)(оригинал либо заверенная надлежащим образом копия</a:t>
            </a:r>
            <a:r>
              <a:rPr lang="ru-RU" sz="1050" dirty="0" smtClean="0"/>
              <a:t>).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21082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90675" y="0"/>
            <a:ext cx="10563225" cy="74295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инженерном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оборудовании: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65" y="730862"/>
            <a:ext cx="4202621" cy="61150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739250"/>
            <a:ext cx="4191000" cy="6106662"/>
          </a:xfrm>
          <a:prstGeom prst="rect">
            <a:avLst/>
          </a:prstGeom>
        </p:spPr>
      </p:pic>
      <p:sp>
        <p:nvSpPr>
          <p:cNvPr id="7" name="Выноска 1 6"/>
          <p:cNvSpPr/>
          <p:nvPr/>
        </p:nvSpPr>
        <p:spPr>
          <a:xfrm>
            <a:off x="10786287" y="5024674"/>
            <a:ext cx="1367613" cy="1131682"/>
          </a:xfrm>
          <a:prstGeom prst="borderCallout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Номер который указывается в заявлении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52595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"/>
          <p:cNvSpPr>
            <a:spLocks noGrp="1"/>
          </p:cNvSpPr>
          <p:nvPr>
            <p:ph sz="half" idx="2"/>
          </p:nvPr>
        </p:nvSpPr>
        <p:spPr>
          <a:xfrm>
            <a:off x="1571625" y="0"/>
            <a:ext cx="10620375" cy="1238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строительства объекта капитального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5" y="1238251"/>
            <a:ext cx="3901194" cy="5619750"/>
          </a:xfrm>
          <a:prstGeom prst="rect">
            <a:avLst/>
          </a:prstGeom>
        </p:spPr>
      </p:pic>
      <p:sp>
        <p:nvSpPr>
          <p:cNvPr id="4" name="Выноска 1 3"/>
          <p:cNvSpPr/>
          <p:nvPr/>
        </p:nvSpPr>
        <p:spPr>
          <a:xfrm>
            <a:off x="8175279" y="5658415"/>
            <a:ext cx="1855960" cy="642795"/>
          </a:xfrm>
          <a:prstGeom prst="borderCallout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Номер который указывается в заявлении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95225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051" y="1114425"/>
            <a:ext cx="3925147" cy="57435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5649" y="14510"/>
            <a:ext cx="10656351" cy="128089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организации работ по сносу или демонтажу объектов капитального строительства, их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частей: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носка 1 3"/>
          <p:cNvSpPr/>
          <p:nvPr/>
        </p:nvSpPr>
        <p:spPr>
          <a:xfrm>
            <a:off x="7945198" y="5549774"/>
            <a:ext cx="1855960" cy="642795"/>
          </a:xfrm>
          <a:prstGeom prst="borderCallout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Номер который указывается в заявлении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04005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424" y="0"/>
            <a:ext cx="10551576" cy="12808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Градостроительный план земельного участка: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5" y="1080083"/>
            <a:ext cx="4198620" cy="577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78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200024" y="1162050"/>
            <a:ext cx="11991975" cy="562927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 выдаче разрешения на ввод объекта в эксплуатацию (заполняется и подписывается законным представителем застройщика либо уполномоченным представителем по доверенности, имеющим полномочия на подписание всех документов, касающихся получения разрешения на ввод объекта в эксплуатацию –оригинал в 1 экземпляре) (скачать на сайте </a:t>
            </a:r>
            <a:r>
              <a:rPr lang="en-US" sz="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</a:t>
            </a:r>
            <a:r>
              <a:rPr lang="ru-RU" sz="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msk</a:t>
            </a:r>
            <a:r>
              <a:rPr lang="ru-RU" sz="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mosreg</a:t>
            </a:r>
            <a:r>
              <a:rPr lang="ru-RU" sz="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разделе «Документы» - раздел «Государственные услуги» - «Заявление о выдаче разрешения на ввод объекта в эксплуатацию»);</a:t>
            </a:r>
          </a:p>
          <a:p>
            <a:pPr lvl="0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личность заявителя; </a:t>
            </a:r>
          </a:p>
          <a:p>
            <a:pPr lvl="0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подтверждающие полномочия заявителя (в том числе курьера) действовать от имени застройщика (в случае, если заявитель не является застройщиком), а именно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подачи и получения документов, право подписи и заверения документов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касающихся получения разрешения на ввод объекта в эксплуатацию - оригинал либо надлежащим образом заверенная копия (с печатью и подписью застройщика, либо заверенная нотариусом);</a:t>
            </a:r>
          </a:p>
          <a:p>
            <a:pPr lvl="0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Правоустанавливающие документы на земельный участок в случае если документы выданы застройщику до 01.01.2015, они представляются в оригинале для заверения соответствующих копий сотрудником, осуществляющим прием документов, либо представляются в копиях, заверенных нотариально).</a:t>
            </a:r>
          </a:p>
          <a:p>
            <a:pPr lvl="0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Градостроительный план земельного участка или в случае строительства, реконструкции линейного объекта проект планировки территории и проект межевания территории в случае если документы выданы застройщику до 01.01.2015, они представляются в оригинале для заверения соответствующих копий сотрудником, осуществляющим прием документов, либо представляются в копиях, заверенных нотариально).</a:t>
            </a:r>
          </a:p>
          <a:p>
            <a:pPr lvl="0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 приемки объекта капитального строительства (в случае осуществления строительства, реконструкции на основании договора) – оригинал либо заверенная надлежащим образом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(Приложение №14);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соответствие построенного, реконструированного объекта капитального строительства требованиям технических регламентов и подписанный лицом, осуществляющим строительство – оригинал либо заверенная надлежащим образом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(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№15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соответствие параметров построенного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реконструированного объекта капитального строительства проектной документации, в том числе требованиям энергетической эффективности и требованиям оснащенности объектов капитального строительства приборами учета используемых энергетических ресурсов, и подписанный лицом, осуществляющим строительство (лицом, осуществляющим строительство, и застройщиком или заказчиком в случае осуществления строительства, реконструкции на основании договора) – оригинал либо заверенная надлежащим образом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(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№16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подтверждающие соответствие построенного, реконструированного объекта капитального строительства техническим условиям и подписанные представителями организаций, осуществляющих эксплуатацию сетей инженерно-технического обеспечения (при их наличии) – оригинал либо заверенная надлежащим образом копия;</a:t>
            </a:r>
          </a:p>
          <a:p>
            <a:pPr lvl="0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Схема, отображающая расположение построенного, реконструированного объекта капитального строительства, расположение сетей инженерно-технического обеспечения  в границах земельного участка и планировочную организацию земельного участка и подписанная лицом, осуществляющим строительство (лицом, осуществляющим строительство, и застройщиком или заказчиком в случае осуществления строительства, реконструкции на основании договора) за исключением случаев строительства, реконструкции линейного объекта (здания и сети выделить цветом в соответствии  с требованиями СНиП) – оригинал либо заверенная надлежащим образом копия;</a:t>
            </a:r>
          </a:p>
          <a:p>
            <a:pPr lvl="0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заключение договора обязательного страхования гражданской ответственности владельца опасного объекта за причинение вреда в результате аварии на опасном объекте в соответствии с законодательством Российской Федерации об обязательном страховании гражданской ответственности владельца опасного объекта за причинение вреда в результате аварии на опасном объекте – оригинал либо заверенная надлежащим образом копия;</a:t>
            </a:r>
          </a:p>
          <a:p>
            <a:pPr lvl="0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план (в соответствии с постановлением Правительства Российской Федерации от 01.03.2013 № 175 "Об установлении документа, необходимого для получения разрешения на ввод объекта в эксплуатацию) – оригинал либо заверенная надлежащим образом копия</a:t>
            </a:r>
          </a:p>
          <a:p>
            <a:pPr lvl="0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Разрешение на строительство/реконструкцию – надлежащим образом заверенная копия;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 государственного строительного надзора (в случае, если предусмотрено осуществление государственного строительного надзора) о соответствии построенного, реконструированного объекта капитального строительства требованиям технических регламентов и проектной документации, в том числе требованиям энергетической эффективности и требованиям оснащенности объекта капитального строительства приборами учета используемых энергетических ресурсов, заключение государственного экологического контроля в случаях, предусмотренных 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частью 7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статьи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54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Градостроительного Кодекса РФ– надлежащим образом заверенная копия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28725" y="0"/>
            <a:ext cx="10725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представляемых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и материалов 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разрешения на ввод объекта в эксплуатацию</a:t>
            </a:r>
          </a:p>
        </p:txBody>
      </p:sp>
    </p:spTree>
    <p:extLst>
      <p:ext uri="{BB962C8B-B14F-4D97-AF65-F5344CB8AC3E}">
        <p14:creationId xmlns:p14="http://schemas.microsoft.com/office/powerpoint/2010/main" val="26669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5649" y="0"/>
            <a:ext cx="10656351" cy="12808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выдаче разрешения на ввод объекта в эксплуатацию: 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99" y="640445"/>
            <a:ext cx="4484151" cy="62164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24" y="639366"/>
            <a:ext cx="4518815" cy="621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42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0675" y="0"/>
            <a:ext cx="10601325" cy="145075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подтверждающие полномочия заявителя действовать от имени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застройщика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66" y="1177564"/>
            <a:ext cx="4132109" cy="568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182" y="0"/>
            <a:ext cx="10668817" cy="145075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Правоустанавливающие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на земельный участок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 descr="Свидетельство на землю под садик.pdf - Adobe Reader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" t="14504" r="36598" b="6697"/>
          <a:stretch/>
        </p:blipFill>
        <p:spPr>
          <a:xfrm>
            <a:off x="7010400" y="1033209"/>
            <a:ext cx="4480609" cy="582479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93" y="1028700"/>
            <a:ext cx="4125232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72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37238" y="1"/>
            <a:ext cx="10654762" cy="923924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 приемки объекта капитального строительства :</a:t>
            </a:r>
          </a:p>
          <a:p>
            <a:endParaRPr lang="ru-RU" dirty="0"/>
          </a:p>
        </p:txBody>
      </p:sp>
      <p:pic>
        <p:nvPicPr>
          <p:cNvPr id="5" name="Рисунок 4" descr="акт 4-14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t="11557" r="36554" b="3746"/>
          <a:stretch/>
        </p:blipFill>
        <p:spPr>
          <a:xfrm>
            <a:off x="4016562" y="997585"/>
            <a:ext cx="4155887" cy="586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01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 txBox="1">
            <a:spLocks/>
          </p:cNvSpPr>
          <p:nvPr/>
        </p:nvSpPr>
        <p:spPr>
          <a:xfrm>
            <a:off x="1537597" y="0"/>
            <a:ext cx="10654403" cy="1571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соответствие построенного, реконструированного объекта капитального строительства требованиям технических регламентов:</a:t>
            </a:r>
          </a:p>
          <a:p>
            <a:endParaRPr lang="ru-RU" dirty="0"/>
          </a:p>
        </p:txBody>
      </p:sp>
      <p:pic>
        <p:nvPicPr>
          <p:cNvPr id="7" name="Рисунок 6" descr="АКТ 4-15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t="12699" r="37164" b="2350"/>
          <a:stretch/>
        </p:blipFill>
        <p:spPr>
          <a:xfrm>
            <a:off x="5791201" y="1566976"/>
            <a:ext cx="3658318" cy="5311492"/>
          </a:xfrm>
          <a:prstGeom prst="rect">
            <a:avLst/>
          </a:prstGeom>
        </p:spPr>
      </p:pic>
      <p:pic>
        <p:nvPicPr>
          <p:cNvPr id="10" name="Рисунок 9" descr="АКТ 4-15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t="9269" r="37287" b="5778"/>
          <a:stretch/>
        </p:blipFill>
        <p:spPr>
          <a:xfrm>
            <a:off x="1653267" y="1566976"/>
            <a:ext cx="3699783" cy="531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9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0"/>
            <a:ext cx="10706100" cy="1950719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 выдаче разрешения на строительство: 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8" y="1215304"/>
            <a:ext cx="3938282" cy="56426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1215304"/>
            <a:ext cx="3950613" cy="56426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313" y="1215303"/>
            <a:ext cx="3916524" cy="564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40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475" y="0"/>
            <a:ext cx="10677525" cy="13716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соответствие параметров построенного, реконструированного объекта капитального строительства проектной документации: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54" y="1376082"/>
            <a:ext cx="4069546" cy="54819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371600"/>
            <a:ext cx="402020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14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0804" y="1"/>
            <a:ext cx="10661196" cy="14478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отображающая расположение построенного, реконструированного объекта капитального строительства: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058" y="1089946"/>
            <a:ext cx="7986067" cy="576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78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445" y="0"/>
            <a:ext cx="10536555" cy="86677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план: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57" y="533400"/>
            <a:ext cx="4383631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0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6394" y="4784"/>
            <a:ext cx="10479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органа государственного строительного надзора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394" y="1102700"/>
            <a:ext cx="4069081" cy="57553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25" y="1102700"/>
            <a:ext cx="4072463" cy="576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95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0" y="0"/>
            <a:ext cx="10058400" cy="8382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Разрешение на строительство/реконструкцию: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61" y="897632"/>
            <a:ext cx="4216390" cy="596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4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0"/>
            <a:ext cx="10715625" cy="128089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заключение договора обязательного страхования гражданской ответственности владельца опасного объекта за причинение вреда в результате аварии на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опасном объекте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75" y="1483944"/>
            <a:ext cx="3663315" cy="537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08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9474" y="0"/>
            <a:ext cx="10532526" cy="128089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представляемых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документов и материалов для продления разрешения на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строительство: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3425" y="1280890"/>
            <a:ext cx="11458575" cy="557711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/>
              <a:t>Заявление о продлении разрешения на строительство (заполняется и подписывается законным представителем застройщика либо уполномоченным представителем по доверенности, имеющим полномочия на подписание всех документов, касающихся получения разрешения на строительство/реконструкцию объекта капитального строительства –оригинал в 1 экземпляре) (скачать на сайте </a:t>
            </a:r>
            <a:r>
              <a:rPr lang="en-US" u="sng" dirty="0">
                <a:hlinkClick r:id="rId2"/>
              </a:rPr>
              <a:t>www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msk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mosreg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ru</a:t>
            </a:r>
            <a:r>
              <a:rPr lang="ru-RU" dirty="0"/>
              <a:t> в разделе «Документы» - раздел «Государственные услуги» - «Заявление о выдаче (продлении) разрешения на строительство»);</a:t>
            </a:r>
          </a:p>
          <a:p>
            <a:pPr lvl="0"/>
            <a:r>
              <a:rPr lang="ru-RU" dirty="0"/>
              <a:t>Документ, удостоверяющий личность заявителя;</a:t>
            </a:r>
          </a:p>
          <a:p>
            <a:pPr lvl="0"/>
            <a:r>
              <a:rPr lang="ru-RU" dirty="0"/>
              <a:t>Документы, подтверждающие полномочия заявителя (в том числе курьера) действовать от имени застройщика (в случае, если заявитель не является застройщиком), а именно </a:t>
            </a:r>
            <a:r>
              <a:rPr lang="ru-RU" b="1" dirty="0"/>
              <a:t>право подачи и получения документов, право подписи и заверения документов</a:t>
            </a:r>
            <a:r>
              <a:rPr lang="ru-RU" dirty="0"/>
              <a:t>, касающихся получения разрешения на строительство/реконструкцию объекта – оригинал либо надлежащим образом заверенная копия (с печатью и подписью застройщика, либо заверенная нотариусом);</a:t>
            </a:r>
          </a:p>
          <a:p>
            <a:pPr lvl="0"/>
            <a:r>
              <a:rPr lang="ru-RU" dirty="0"/>
              <a:t>Оригинал разрешения на строительство/реконструкцию.</a:t>
            </a:r>
          </a:p>
          <a:p>
            <a:pPr lvl="0"/>
            <a:r>
              <a:rPr lang="ru-RU" dirty="0"/>
              <a:t>Документы, подтверждающие факт начала строительства (оригиналы либо заверенные надлежащим образом копии) (</a:t>
            </a:r>
            <a:r>
              <a:rPr lang="ru-RU" b="1" dirty="0"/>
              <a:t>если имеются</a:t>
            </a:r>
            <a:r>
              <a:rPr lang="ru-RU" dirty="0"/>
              <a:t>):  </a:t>
            </a:r>
          </a:p>
          <a:p>
            <a:pPr lvl="1"/>
            <a:r>
              <a:rPr lang="ru-RU" dirty="0"/>
              <a:t>Извещение органа, осуществляющего государственный строительный </a:t>
            </a:r>
            <a:r>
              <a:rPr lang="ru-RU" dirty="0" err="1"/>
              <a:t>надзор,о</a:t>
            </a:r>
            <a:r>
              <a:rPr lang="ru-RU" dirty="0"/>
              <a:t> начале строительства/реконструкции объекта;</a:t>
            </a:r>
          </a:p>
          <a:p>
            <a:pPr lvl="1"/>
            <a:r>
              <a:rPr lang="ru-RU" dirty="0"/>
              <a:t>Акт проверки органа, осуществляющего государственный строительный надзор;</a:t>
            </a:r>
          </a:p>
          <a:p>
            <a:pPr lvl="1"/>
            <a:r>
              <a:rPr lang="ru-RU" dirty="0"/>
              <a:t>Акты приемки работ;</a:t>
            </a:r>
          </a:p>
          <a:p>
            <a:pPr lvl="1"/>
            <a:r>
              <a:rPr lang="ru-RU" dirty="0"/>
              <a:t>Акты и справки о выполнении работ;</a:t>
            </a:r>
          </a:p>
          <a:p>
            <a:pPr lvl="1"/>
            <a:r>
              <a:rPr lang="ru-RU" dirty="0"/>
              <a:t>Фотографии объекта капитального строительства, содержащие сведения о наименовании объекта, его адресе, наименование застройщика и заверенные подписью и печатью застройщика;</a:t>
            </a:r>
          </a:p>
          <a:p>
            <a:pPr lvl="0"/>
            <a:r>
              <a:rPr lang="ru-RU" dirty="0"/>
              <a:t>Свидетельство о регистрации объекта незавершенного строительства;</a:t>
            </a:r>
          </a:p>
          <a:p>
            <a:pPr lvl="0"/>
            <a:r>
              <a:rPr lang="ru-RU" dirty="0"/>
              <a:t>Пояснительная записка о причинах пропуска срока.</a:t>
            </a:r>
          </a:p>
          <a:p>
            <a:pPr lvl="0"/>
            <a:r>
              <a:rPr lang="ru-RU" dirty="0"/>
              <a:t>Правоустанавливающие документы на земельный участок (в случае если документы выданы застройщику до 01.01.2015, они представляются в оригинале для заверения соответствующих копий сотрудником, осуществляющим прием документов, либо представляются в копиях, заверенных нотариально).</a:t>
            </a:r>
          </a:p>
          <a:p>
            <a:r>
              <a:rPr lang="ru-RU" dirty="0"/>
              <a:t>Градостроительный план земельного участка или в случае строительства, реконструкции линейного объекта проект планировки территории и проект межевания территории(в случае если документы выданы застройщику до 01.01.2015, они представляются в оригинале для заверения соответствующих копий сотрудником, осуществляющим прием документов, либо представляются в копиях, заверенных нотариально).</a:t>
            </a:r>
          </a:p>
        </p:txBody>
      </p:sp>
    </p:spTree>
    <p:extLst>
      <p:ext uri="{BB962C8B-B14F-4D97-AF65-F5344CB8AC3E}">
        <p14:creationId xmlns:p14="http://schemas.microsoft.com/office/powerpoint/2010/main" val="1011751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0"/>
            <a:ext cx="10706100" cy="1950719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продлении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разрешения на строительство: 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8" y="1215304"/>
            <a:ext cx="3938282" cy="56426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1215304"/>
            <a:ext cx="3950613" cy="56426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313" y="1215303"/>
            <a:ext cx="3916524" cy="564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74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0675" y="0"/>
            <a:ext cx="10601325" cy="145075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подтверждающие полномочия заявителя действовать от имени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застройщика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66" y="1177564"/>
            <a:ext cx="4132109" cy="568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1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424" y="0"/>
            <a:ext cx="10551576" cy="12808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 разрешения на строительство: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036" y="1104900"/>
            <a:ext cx="4069768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68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396" y="0"/>
            <a:ext cx="10598603" cy="145075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подтверждающие полномочия заявителя действовать от имени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застройщика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75" y="1396501"/>
            <a:ext cx="4124323" cy="544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63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1849" y="0"/>
            <a:ext cx="10580151" cy="128089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подтверждающие факт начала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строительства: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49" y="1028700"/>
            <a:ext cx="4130696" cy="5829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099" y="2694928"/>
            <a:ext cx="6045901" cy="416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19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182" y="0"/>
            <a:ext cx="10668817" cy="145075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Правоустанавливающие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на земельный участок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 descr="Свидетельство на землю под садик.pdf - Adobe Reader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" t="14504" r="36598" b="6697"/>
          <a:stretch/>
        </p:blipFill>
        <p:spPr>
          <a:xfrm>
            <a:off x="7010400" y="1033209"/>
            <a:ext cx="4480609" cy="582479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93" y="1028700"/>
            <a:ext cx="4125232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3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424" y="0"/>
            <a:ext cx="10551576" cy="12808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Градостроительный план земельного участка: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5" y="1080083"/>
            <a:ext cx="4198620" cy="577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28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0"/>
            <a:ext cx="10591800" cy="145075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Положительное заключение экспертизы проектной документации: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49" y="1162049"/>
            <a:ext cx="404812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19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182" y="0"/>
            <a:ext cx="10668817" cy="145075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Правоустанавливающие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на земельный участок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 descr="Свидетельство на землю под садик.pdf - Adobe Reader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" t="14504" r="36598" b="6697"/>
          <a:stretch/>
        </p:blipFill>
        <p:spPr>
          <a:xfrm>
            <a:off x="7010400" y="1033209"/>
            <a:ext cx="4480609" cy="582479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93" y="1028700"/>
            <a:ext cx="4125232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50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699" y="904833"/>
            <a:ext cx="4217461" cy="5953167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28774" y="0"/>
            <a:ext cx="10563225" cy="866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записка:</a:t>
            </a:r>
          </a:p>
          <a:p>
            <a:endParaRPr lang="ru-RU" sz="2800" dirty="0"/>
          </a:p>
        </p:txBody>
      </p:sp>
      <p:sp>
        <p:nvSpPr>
          <p:cNvPr id="2" name="Выноска 1 1"/>
          <p:cNvSpPr/>
          <p:nvPr/>
        </p:nvSpPr>
        <p:spPr>
          <a:xfrm>
            <a:off x="9089679" y="5803271"/>
            <a:ext cx="1855960" cy="642795"/>
          </a:xfrm>
          <a:prstGeom prst="borderCallout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Номер который указывается в заявлении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93843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1609725" y="0"/>
            <a:ext cx="10582275" cy="733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планировочной организации земельного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650" y="733425"/>
            <a:ext cx="4200830" cy="6124575"/>
          </a:xfrm>
          <a:prstGeom prst="rect">
            <a:avLst/>
          </a:prstGeom>
        </p:spPr>
      </p:pic>
      <p:sp>
        <p:nvSpPr>
          <p:cNvPr id="4" name="Выноска 1 3"/>
          <p:cNvSpPr/>
          <p:nvPr/>
        </p:nvSpPr>
        <p:spPr>
          <a:xfrm>
            <a:off x="9035358" y="5622202"/>
            <a:ext cx="1855960" cy="642795"/>
          </a:xfrm>
          <a:prstGeom prst="borderCallout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Номер который указывается в заявлении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40053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81150" y="0"/>
            <a:ext cx="10610849" cy="136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отображающие архитектурные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решения: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37" y="738883"/>
            <a:ext cx="4191713" cy="6119117"/>
          </a:xfrm>
          <a:prstGeom prst="rect">
            <a:avLst/>
          </a:prstGeom>
        </p:spPr>
      </p:pic>
      <p:sp>
        <p:nvSpPr>
          <p:cNvPr id="4" name="Выноска 1 3"/>
          <p:cNvSpPr/>
          <p:nvPr/>
        </p:nvSpPr>
        <p:spPr>
          <a:xfrm>
            <a:off x="8818075" y="5622202"/>
            <a:ext cx="1855960" cy="642795"/>
          </a:xfrm>
          <a:prstGeom prst="borderCallout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Номер который указывается в заявлении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84987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0675" y="0"/>
            <a:ext cx="10563225" cy="74295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инженерном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оборудовании: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432" y="643277"/>
            <a:ext cx="4345513" cy="62147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420" y="612121"/>
            <a:ext cx="4333875" cy="6245879"/>
          </a:xfrm>
          <a:prstGeom prst="rect">
            <a:avLst/>
          </a:prstGeom>
        </p:spPr>
      </p:pic>
      <p:sp>
        <p:nvSpPr>
          <p:cNvPr id="6" name="Выноска 1 5"/>
          <p:cNvSpPr/>
          <p:nvPr/>
        </p:nvSpPr>
        <p:spPr>
          <a:xfrm>
            <a:off x="10604295" y="4888871"/>
            <a:ext cx="1351230" cy="1321806"/>
          </a:xfrm>
          <a:prstGeom prst="borderCallout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Номер который указывается в заявлении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7735158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1275</TotalTime>
  <Words>1050</Words>
  <Application>Microsoft Office PowerPoint</Application>
  <PresentationFormat>Широкоэкранный</PresentationFormat>
  <Paragraphs>85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Century Gothic</vt:lpstr>
      <vt:lpstr>Times New Roman</vt:lpstr>
      <vt:lpstr>Wingdings 3</vt:lpstr>
      <vt:lpstr>Легкий дым</vt:lpstr>
      <vt:lpstr>Необходимые документы для получения разрешения на строительство:</vt:lpstr>
      <vt:lpstr>Заявление о выдаче разрешения на строительство:  </vt:lpstr>
      <vt:lpstr>Документы, подтверждающие полномочия заявителя действовать от имени застройщика:</vt:lpstr>
      <vt:lpstr>Положительное заключение экспертизы проектной документации: </vt:lpstr>
      <vt:lpstr>Правоустанавливающие документы на земельный участок : </vt:lpstr>
      <vt:lpstr>Презентация PowerPoint</vt:lpstr>
      <vt:lpstr>Презентация PowerPoint</vt:lpstr>
      <vt:lpstr>Презентация PowerPoint</vt:lpstr>
      <vt:lpstr>Сведения об инженерном оборудовании: </vt:lpstr>
      <vt:lpstr>Сведения об инженерном оборудовании: </vt:lpstr>
      <vt:lpstr>Презентация PowerPoint</vt:lpstr>
      <vt:lpstr>Проект организации работ по сносу или демонтажу объектов капитального строительства, их частей:</vt:lpstr>
      <vt:lpstr>Градостроительный план земельного участка:</vt:lpstr>
      <vt:lpstr>Презентация PowerPoint</vt:lpstr>
      <vt:lpstr>Заявление о выдаче разрешения на ввод объекта в эксплуатацию:  </vt:lpstr>
      <vt:lpstr>Документы, подтверждающие полномочия заявителя действовать от имени застройщика:</vt:lpstr>
      <vt:lpstr>Правоустанавливающие документы на земельный участок : </vt:lpstr>
      <vt:lpstr>Презентация PowerPoint</vt:lpstr>
      <vt:lpstr>Презентация PowerPoint</vt:lpstr>
      <vt:lpstr>Документ, подтверждающий соответствие параметров построенного, реконструированного объекта капитального строительства проектной документации:</vt:lpstr>
      <vt:lpstr>Схема, отображающая расположение построенного, реконструированного объекта капитального строительства:</vt:lpstr>
      <vt:lpstr>Технический план:</vt:lpstr>
      <vt:lpstr>Презентация PowerPoint</vt:lpstr>
      <vt:lpstr>Разрешение на строительство/реконструкцию: </vt:lpstr>
      <vt:lpstr>Документ, подтверждающий заключение договора обязательного страхования гражданской ответственности владельца опасного объекта за причинение вреда в результате аварии на опасном объекте</vt:lpstr>
      <vt:lpstr>Перечень представляемых документов и материалов для продления разрешения на строительство:</vt:lpstr>
      <vt:lpstr>Заявление о продлении разрешения на строительство:  </vt:lpstr>
      <vt:lpstr>Документы, подтверждающие полномочия заявителя действовать от имени застройщика:</vt:lpstr>
      <vt:lpstr>Оригинал разрешения на строительство:</vt:lpstr>
      <vt:lpstr>Документы, подтверждающие факт начала строительства:</vt:lpstr>
      <vt:lpstr>Правоустанавливающие документы на земельный участок : </vt:lpstr>
      <vt:lpstr>Градостроительный план земельного участка: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Перечень документов и материалов для получения разрешения на строительство</dc:title>
  <dc:creator>User</dc:creator>
  <cp:lastModifiedBy>Анна М. Сафонова</cp:lastModifiedBy>
  <cp:revision>50</cp:revision>
  <cp:lastPrinted>2015-05-25T07:30:06Z</cp:lastPrinted>
  <dcterms:created xsi:type="dcterms:W3CDTF">2015-05-06T12:58:44Z</dcterms:created>
  <dcterms:modified xsi:type="dcterms:W3CDTF">2015-05-27T09:28:33Z</dcterms:modified>
  <cp:contentStatus/>
</cp:coreProperties>
</file>